
<file path=[Content_Types].xml><?xml version="1.0" encoding="utf-8"?>
<Types xmlns="http://schemas.openxmlformats.org/package/2006/content-types">
  <Default Extension="png" ContentType="image/png"/>
  <Default Extension="jpeg" ContentType="image/jpeg"/>
  <Default Extension="jpe"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89" autoAdjust="0"/>
    <p:restoredTop sz="94660"/>
  </p:normalViewPr>
  <p:slideViewPr>
    <p:cSldViewPr snapToGrid="0">
      <p:cViewPr varScale="1">
        <p:scale>
          <a:sx n="76" d="100"/>
          <a:sy n="76" d="100"/>
        </p:scale>
        <p:origin x="126" y="82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468F2C7-4FA7-4103-A7D7-8E2BBE1F66FD}" type="datetimeFigureOut">
              <a:rPr lang="en-US" smtClean="0"/>
              <a:t>12/2/2015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046FA3-DF2A-45E2-86A0-0AE47D6E2F39}" type="slidenum">
              <a:rPr lang="en-US" smtClean="0"/>
              <a:t>‹#›</a:t>
            </a:fld>
            <a:endParaRPr lang="en-US"/>
          </a:p>
        </p:txBody>
      </p:sp>
    </p:spTree>
    <p:extLst>
      <p:ext uri="{BB962C8B-B14F-4D97-AF65-F5344CB8AC3E}">
        <p14:creationId xmlns:p14="http://schemas.microsoft.com/office/powerpoint/2010/main" val="32714100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68F2C7-4FA7-4103-A7D7-8E2BBE1F66FD}" type="datetimeFigureOut">
              <a:rPr lang="en-US" smtClean="0"/>
              <a:t>12/2/2015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046FA3-DF2A-45E2-86A0-0AE47D6E2F39}" type="slidenum">
              <a:rPr lang="en-US" smtClean="0"/>
              <a:t>‹#›</a:t>
            </a:fld>
            <a:endParaRPr lang="en-US"/>
          </a:p>
        </p:txBody>
      </p:sp>
    </p:spTree>
    <p:extLst>
      <p:ext uri="{BB962C8B-B14F-4D97-AF65-F5344CB8AC3E}">
        <p14:creationId xmlns:p14="http://schemas.microsoft.com/office/powerpoint/2010/main" val="2469558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68F2C7-4FA7-4103-A7D7-8E2BBE1F66FD}" type="datetimeFigureOut">
              <a:rPr lang="en-US" smtClean="0"/>
              <a:t>12/2/2015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046FA3-DF2A-45E2-86A0-0AE47D6E2F39}"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4866516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68F2C7-4FA7-4103-A7D7-8E2BBE1F66FD}" type="datetimeFigureOut">
              <a:rPr lang="en-US" smtClean="0"/>
              <a:t>12/2/2015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046FA3-DF2A-45E2-86A0-0AE47D6E2F39}" type="slidenum">
              <a:rPr lang="en-US" smtClean="0"/>
              <a:t>‹#›</a:t>
            </a:fld>
            <a:endParaRPr lang="en-US"/>
          </a:p>
        </p:txBody>
      </p:sp>
    </p:spTree>
    <p:extLst>
      <p:ext uri="{BB962C8B-B14F-4D97-AF65-F5344CB8AC3E}">
        <p14:creationId xmlns:p14="http://schemas.microsoft.com/office/powerpoint/2010/main" val="22694012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68F2C7-4FA7-4103-A7D7-8E2BBE1F66FD}" type="datetimeFigureOut">
              <a:rPr lang="en-US" smtClean="0"/>
              <a:t>12/2/2015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046FA3-DF2A-45E2-86A0-0AE47D6E2F39}"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7788346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68F2C7-4FA7-4103-A7D7-8E2BBE1F66FD}" type="datetimeFigureOut">
              <a:rPr lang="en-US" smtClean="0"/>
              <a:t>12/2/2015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046FA3-DF2A-45E2-86A0-0AE47D6E2F39}" type="slidenum">
              <a:rPr lang="en-US" smtClean="0"/>
              <a:t>‹#›</a:t>
            </a:fld>
            <a:endParaRPr lang="en-US"/>
          </a:p>
        </p:txBody>
      </p:sp>
    </p:spTree>
    <p:extLst>
      <p:ext uri="{BB962C8B-B14F-4D97-AF65-F5344CB8AC3E}">
        <p14:creationId xmlns:p14="http://schemas.microsoft.com/office/powerpoint/2010/main" val="18545524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468F2C7-4FA7-4103-A7D7-8E2BBE1F66FD}" type="datetimeFigureOut">
              <a:rPr lang="en-US" smtClean="0"/>
              <a:t>12/2/2015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046FA3-DF2A-45E2-86A0-0AE47D6E2F39}" type="slidenum">
              <a:rPr lang="en-US" smtClean="0"/>
              <a:t>‹#›</a:t>
            </a:fld>
            <a:endParaRPr lang="en-US"/>
          </a:p>
        </p:txBody>
      </p:sp>
    </p:spTree>
    <p:extLst>
      <p:ext uri="{BB962C8B-B14F-4D97-AF65-F5344CB8AC3E}">
        <p14:creationId xmlns:p14="http://schemas.microsoft.com/office/powerpoint/2010/main" val="35557679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468F2C7-4FA7-4103-A7D7-8E2BBE1F66FD}" type="datetimeFigureOut">
              <a:rPr lang="en-US" smtClean="0"/>
              <a:t>12/2/2015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046FA3-DF2A-45E2-86A0-0AE47D6E2F39}" type="slidenum">
              <a:rPr lang="en-US" smtClean="0"/>
              <a:t>‹#›</a:t>
            </a:fld>
            <a:endParaRPr lang="en-US"/>
          </a:p>
        </p:txBody>
      </p:sp>
    </p:spTree>
    <p:extLst>
      <p:ext uri="{BB962C8B-B14F-4D97-AF65-F5344CB8AC3E}">
        <p14:creationId xmlns:p14="http://schemas.microsoft.com/office/powerpoint/2010/main" val="31582766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468F2C7-4FA7-4103-A7D7-8E2BBE1F66FD}" type="datetimeFigureOut">
              <a:rPr lang="en-US" smtClean="0"/>
              <a:t>12/2/2015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046FA3-DF2A-45E2-86A0-0AE47D6E2F39}" type="slidenum">
              <a:rPr lang="en-US" smtClean="0"/>
              <a:t>‹#›</a:t>
            </a:fld>
            <a:endParaRPr lang="en-US"/>
          </a:p>
        </p:txBody>
      </p:sp>
    </p:spTree>
    <p:extLst>
      <p:ext uri="{BB962C8B-B14F-4D97-AF65-F5344CB8AC3E}">
        <p14:creationId xmlns:p14="http://schemas.microsoft.com/office/powerpoint/2010/main" val="38799028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68F2C7-4FA7-4103-A7D7-8E2BBE1F66FD}" type="datetimeFigureOut">
              <a:rPr lang="en-US" smtClean="0"/>
              <a:t>12/2/2015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046FA3-DF2A-45E2-86A0-0AE47D6E2F39}" type="slidenum">
              <a:rPr lang="en-US" smtClean="0"/>
              <a:t>‹#›</a:t>
            </a:fld>
            <a:endParaRPr lang="en-US"/>
          </a:p>
        </p:txBody>
      </p:sp>
    </p:spTree>
    <p:extLst>
      <p:ext uri="{BB962C8B-B14F-4D97-AF65-F5344CB8AC3E}">
        <p14:creationId xmlns:p14="http://schemas.microsoft.com/office/powerpoint/2010/main" val="29343468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468F2C7-4FA7-4103-A7D7-8E2BBE1F66FD}" type="datetimeFigureOut">
              <a:rPr lang="en-US" smtClean="0"/>
              <a:t>12/2/2015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046FA3-DF2A-45E2-86A0-0AE47D6E2F39}" type="slidenum">
              <a:rPr lang="en-US" smtClean="0"/>
              <a:t>‹#›</a:t>
            </a:fld>
            <a:endParaRPr lang="en-US"/>
          </a:p>
        </p:txBody>
      </p:sp>
    </p:spTree>
    <p:extLst>
      <p:ext uri="{BB962C8B-B14F-4D97-AF65-F5344CB8AC3E}">
        <p14:creationId xmlns:p14="http://schemas.microsoft.com/office/powerpoint/2010/main" val="31442119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468F2C7-4FA7-4103-A7D7-8E2BBE1F66FD}" type="datetimeFigureOut">
              <a:rPr lang="en-US" smtClean="0"/>
              <a:t>12/2/2015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D046FA3-DF2A-45E2-86A0-0AE47D6E2F39}" type="slidenum">
              <a:rPr lang="en-US" smtClean="0"/>
              <a:t>‹#›</a:t>
            </a:fld>
            <a:endParaRPr lang="en-US"/>
          </a:p>
        </p:txBody>
      </p:sp>
    </p:spTree>
    <p:extLst>
      <p:ext uri="{BB962C8B-B14F-4D97-AF65-F5344CB8AC3E}">
        <p14:creationId xmlns:p14="http://schemas.microsoft.com/office/powerpoint/2010/main" val="9284275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468F2C7-4FA7-4103-A7D7-8E2BBE1F66FD}" type="datetimeFigureOut">
              <a:rPr lang="en-US" smtClean="0"/>
              <a:t>12/2/2015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D046FA3-DF2A-45E2-86A0-0AE47D6E2F39}" type="slidenum">
              <a:rPr lang="en-US" smtClean="0"/>
              <a:t>‹#›</a:t>
            </a:fld>
            <a:endParaRPr lang="en-US"/>
          </a:p>
        </p:txBody>
      </p:sp>
    </p:spTree>
    <p:extLst>
      <p:ext uri="{BB962C8B-B14F-4D97-AF65-F5344CB8AC3E}">
        <p14:creationId xmlns:p14="http://schemas.microsoft.com/office/powerpoint/2010/main" val="11403932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68F2C7-4FA7-4103-A7D7-8E2BBE1F66FD}" type="datetimeFigureOut">
              <a:rPr lang="en-US" smtClean="0"/>
              <a:t>12/2/2015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D046FA3-DF2A-45E2-86A0-0AE47D6E2F39}" type="slidenum">
              <a:rPr lang="en-US" smtClean="0"/>
              <a:t>‹#›</a:t>
            </a:fld>
            <a:endParaRPr lang="en-US"/>
          </a:p>
        </p:txBody>
      </p:sp>
    </p:spTree>
    <p:extLst>
      <p:ext uri="{BB962C8B-B14F-4D97-AF65-F5344CB8AC3E}">
        <p14:creationId xmlns:p14="http://schemas.microsoft.com/office/powerpoint/2010/main" val="34986365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68F2C7-4FA7-4103-A7D7-8E2BBE1F66FD}" type="datetimeFigureOut">
              <a:rPr lang="en-US" smtClean="0"/>
              <a:t>12/2/2015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046FA3-DF2A-45E2-86A0-0AE47D6E2F39}" type="slidenum">
              <a:rPr lang="en-US" smtClean="0"/>
              <a:t>‹#›</a:t>
            </a:fld>
            <a:endParaRPr lang="en-US"/>
          </a:p>
        </p:txBody>
      </p:sp>
    </p:spTree>
    <p:extLst>
      <p:ext uri="{BB962C8B-B14F-4D97-AF65-F5344CB8AC3E}">
        <p14:creationId xmlns:p14="http://schemas.microsoft.com/office/powerpoint/2010/main" val="3801357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68F2C7-4FA7-4103-A7D7-8E2BBE1F66FD}" type="datetimeFigureOut">
              <a:rPr lang="en-US" smtClean="0"/>
              <a:t>12/2/2015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046FA3-DF2A-45E2-86A0-0AE47D6E2F39}" type="slidenum">
              <a:rPr lang="en-US" smtClean="0"/>
              <a:t>‹#›</a:t>
            </a:fld>
            <a:endParaRPr lang="en-US"/>
          </a:p>
        </p:txBody>
      </p:sp>
    </p:spTree>
    <p:extLst>
      <p:ext uri="{BB962C8B-B14F-4D97-AF65-F5344CB8AC3E}">
        <p14:creationId xmlns:p14="http://schemas.microsoft.com/office/powerpoint/2010/main" val="17745738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468F2C7-4FA7-4103-A7D7-8E2BBE1F66FD}" type="datetimeFigureOut">
              <a:rPr lang="en-US" smtClean="0"/>
              <a:t>12/2/2015</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D046FA3-DF2A-45E2-86A0-0AE47D6E2F39}" type="slidenum">
              <a:rPr lang="en-US" smtClean="0"/>
              <a:t>‹#›</a:t>
            </a:fld>
            <a:endParaRPr lang="en-US"/>
          </a:p>
        </p:txBody>
      </p:sp>
    </p:spTree>
    <p:extLst>
      <p:ext uri="{BB962C8B-B14F-4D97-AF65-F5344CB8AC3E}">
        <p14:creationId xmlns:p14="http://schemas.microsoft.com/office/powerpoint/2010/main" val="1498034815"/>
      </p:ext>
    </p:extLst>
  </p:cSld>
  <p:clrMap bg1="dk1" tx1="lt1" bg2="dk2" tx2="lt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jpe"/><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54567" y="169268"/>
            <a:ext cx="7766936" cy="935566"/>
          </a:xfrm>
        </p:spPr>
        <p:txBody>
          <a:bodyPr/>
          <a:lstStyle/>
          <a:p>
            <a:r>
              <a:rPr lang="en-US" dirty="0" smtClean="0"/>
              <a:t>The Monroe Doctrine</a:t>
            </a:r>
            <a:endParaRPr lang="en-US" dirty="0"/>
          </a:p>
        </p:txBody>
      </p:sp>
      <p:sp>
        <p:nvSpPr>
          <p:cNvPr id="3" name="Subtitle 2"/>
          <p:cNvSpPr>
            <a:spLocks noGrp="1"/>
          </p:cNvSpPr>
          <p:nvPr>
            <p:ph type="subTitle" idx="1"/>
          </p:nvPr>
        </p:nvSpPr>
        <p:spPr>
          <a:xfrm>
            <a:off x="122767" y="5761101"/>
            <a:ext cx="7766936" cy="1096899"/>
          </a:xfrm>
        </p:spPr>
        <p:txBody>
          <a:bodyPr/>
          <a:lstStyle/>
          <a:p>
            <a:r>
              <a:rPr lang="en-US" dirty="0" smtClean="0"/>
              <a:t>American Foreign Policy Emerges, December 2</a:t>
            </a:r>
            <a:r>
              <a:rPr lang="en-US" baseline="30000" dirty="0" smtClean="0"/>
              <a:t>nd</a:t>
            </a:r>
            <a:r>
              <a:rPr lang="en-US" dirty="0" smtClean="0"/>
              <a:t>, 1823</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70000" y="1371600"/>
            <a:ext cx="8051800" cy="4025900"/>
          </a:xfrm>
          <a:prstGeom prst="rect">
            <a:avLst/>
          </a:prstGeom>
        </p:spPr>
      </p:pic>
    </p:spTree>
    <p:extLst>
      <p:ext uri="{BB962C8B-B14F-4D97-AF65-F5344CB8AC3E}">
        <p14:creationId xmlns:p14="http://schemas.microsoft.com/office/powerpoint/2010/main" val="23965337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066804"/>
            <a:ext cx="3854528" cy="1278466"/>
          </a:xfrm>
        </p:spPr>
        <p:txBody>
          <a:bodyPr>
            <a:normAutofit fontScale="90000"/>
          </a:bodyPr>
          <a:lstStyle/>
          <a:p>
            <a:r>
              <a:rPr lang="en-US" dirty="0" smtClean="0"/>
              <a:t>Where, specifically are Uncle Sam’s feet planted in this political cartoon?  Why is he carrying a large </a:t>
            </a:r>
            <a:r>
              <a:rPr lang="en-US" dirty="0" err="1" smtClean="0"/>
              <a:t>billy</a:t>
            </a:r>
            <a:r>
              <a:rPr lang="en-US" dirty="0" smtClean="0"/>
              <a:t> club?  Would Latin American nations welcome this kind of protection, or might they have had reservations? </a:t>
            </a:r>
            <a:endParaRPr lang="en-US"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063014" y="330204"/>
            <a:ext cx="5115500" cy="6146796"/>
          </a:xfrm>
        </p:spPr>
      </p:pic>
      <p:sp>
        <p:nvSpPr>
          <p:cNvPr id="4" name="Text Placeholder 3"/>
          <p:cNvSpPr>
            <a:spLocks noGrp="1"/>
          </p:cNvSpPr>
          <p:nvPr>
            <p:ph type="body" sz="half" idx="2"/>
          </p:nvPr>
        </p:nvSpPr>
        <p:spPr>
          <a:xfrm>
            <a:off x="677334" y="2345270"/>
            <a:ext cx="3854528" cy="4246029"/>
          </a:xfrm>
        </p:spPr>
        <p:txBody>
          <a:bodyPr/>
          <a:lstStyle/>
          <a:p>
            <a:r>
              <a:rPr lang="en-US" dirty="0" smtClean="0"/>
              <a:t>Uncle Sam’s right foot is placed squarely on Alaska – which Americans eventually came to own.  His left foot stretches to the bottom of South America, all the way to present day Argentina.  The </a:t>
            </a:r>
            <a:r>
              <a:rPr lang="en-US" dirty="0" err="1" smtClean="0"/>
              <a:t>billy</a:t>
            </a:r>
            <a:r>
              <a:rPr lang="en-US" dirty="0" smtClean="0"/>
              <a:t> club, which is often associated with Theodore Roosevelt’s addition to the Monroe Doctrine, the Roosevelt Corollary, shows the posturing methods used by the United States to (a) protect South American republics and (b) assert our own power over the region.  In the early 1800s, when new republics were being created to have self-government and break away from European powers, Uncle Sam’s protection was probably appreciated.  But over time, Latin American countries grew more suspicious of American intentions, fearing that the US was attempting to gain economic power in the region. </a:t>
            </a:r>
            <a:endParaRPr lang="en-US" dirty="0"/>
          </a:p>
        </p:txBody>
      </p:sp>
    </p:spTree>
    <p:extLst>
      <p:ext uri="{BB962C8B-B14F-4D97-AF65-F5344CB8AC3E}">
        <p14:creationId xmlns:p14="http://schemas.microsoft.com/office/powerpoint/2010/main" val="25039021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723904"/>
            <a:ext cx="3854528" cy="1854196"/>
          </a:xfrm>
        </p:spPr>
        <p:txBody>
          <a:bodyPr>
            <a:normAutofit fontScale="90000"/>
          </a:bodyPr>
          <a:lstStyle/>
          <a:p>
            <a:r>
              <a:rPr lang="en-US" dirty="0" smtClean="0"/>
              <a:t>What analogy is being used to represent the Monroe Doctrine in this political cartoon?  Should the Monroe Doctrine be viewed as a threat or a challenge to other nations? </a:t>
            </a:r>
            <a:endParaRPr lang="en-US"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049043" y="975676"/>
            <a:ext cx="6362227" cy="4828223"/>
          </a:xfrm>
        </p:spPr>
      </p:pic>
      <p:sp>
        <p:nvSpPr>
          <p:cNvPr id="4" name="Text Placeholder 3"/>
          <p:cNvSpPr>
            <a:spLocks noGrp="1"/>
          </p:cNvSpPr>
          <p:nvPr>
            <p:ph type="body" sz="half" idx="2"/>
          </p:nvPr>
        </p:nvSpPr>
        <p:spPr>
          <a:xfrm>
            <a:off x="677334" y="2777069"/>
            <a:ext cx="3854528" cy="3026830"/>
          </a:xfrm>
        </p:spPr>
        <p:txBody>
          <a:bodyPr>
            <a:normAutofit lnSpcReduction="10000"/>
          </a:bodyPr>
          <a:lstStyle/>
          <a:p>
            <a:r>
              <a:rPr lang="en-US" dirty="0" smtClean="0"/>
              <a:t>“Drawing a line in the sand” is an expression which means challenging an opponent.  It’s essentially a dare.  If the line is crossed, then their will be repercussions; when nation states are involved, this may include war or hostilities. </a:t>
            </a:r>
          </a:p>
          <a:p>
            <a:r>
              <a:rPr lang="en-US" dirty="0" smtClean="0"/>
              <a:t>In many ways, the Monroe Doctrine was a challenge to European nations!  Spain, Portugal, Russia, and England were all nations who controlled colonies in the New World, and they coveted more territory and resources.  Now, the United States warned them that this would be an American sphere of influence!</a:t>
            </a:r>
            <a:endParaRPr lang="en-US" dirty="0"/>
          </a:p>
        </p:txBody>
      </p:sp>
    </p:spTree>
    <p:extLst>
      <p:ext uri="{BB962C8B-B14F-4D97-AF65-F5344CB8AC3E}">
        <p14:creationId xmlns:p14="http://schemas.microsoft.com/office/powerpoint/2010/main" val="19023334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787276"/>
            <a:ext cx="3854528" cy="1278466"/>
          </a:xfrm>
        </p:spPr>
        <p:txBody>
          <a:bodyPr>
            <a:normAutofit fontScale="90000"/>
          </a:bodyPr>
          <a:lstStyle/>
          <a:p>
            <a:r>
              <a:rPr lang="en-US" dirty="0" smtClean="0"/>
              <a:t>Which accomplishments on the banner are most closely related to James Monroe’s decision to issue the Monroe Doctrine in 1823?</a:t>
            </a:r>
            <a:endParaRPr lang="en-US"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837113" y="787276"/>
            <a:ext cx="6607976" cy="4991224"/>
          </a:xfrm>
        </p:spPr>
      </p:pic>
      <p:sp>
        <p:nvSpPr>
          <p:cNvPr id="4" name="Text Placeholder 3"/>
          <p:cNvSpPr>
            <a:spLocks noGrp="1"/>
          </p:cNvSpPr>
          <p:nvPr>
            <p:ph type="body" sz="half" idx="2"/>
          </p:nvPr>
        </p:nvSpPr>
        <p:spPr>
          <a:xfrm>
            <a:off x="677334" y="2065742"/>
            <a:ext cx="3854528" cy="3712758"/>
          </a:xfrm>
        </p:spPr>
        <p:txBody>
          <a:bodyPr/>
          <a:lstStyle/>
          <a:p>
            <a:r>
              <a:rPr lang="en-US" dirty="0" smtClean="0"/>
              <a:t>The best answers here would be: </a:t>
            </a:r>
            <a:endParaRPr lang="en-US" dirty="0"/>
          </a:p>
          <a:p>
            <a:pPr marL="342900" indent="-342900">
              <a:buAutoNum type="arabicPeriod"/>
            </a:pPr>
            <a:r>
              <a:rPr lang="en-US" u="sng" dirty="0" smtClean="0">
                <a:effectLst>
                  <a:outerShdw blurRad="38100" dist="38100" dir="2700000" algn="tl">
                    <a:srgbClr val="000000">
                      <a:alpha val="43137"/>
                    </a:srgbClr>
                  </a:outerShdw>
                </a:effectLst>
              </a:rPr>
              <a:t>Five States Admitted to the Union </a:t>
            </a:r>
            <a:r>
              <a:rPr lang="en-US" dirty="0" smtClean="0"/>
              <a:t>– The United States was growing rapidly and taking over more and more territory. This territorial expansion meant that asserting our right to control events in the Western Hemisphere was important!</a:t>
            </a:r>
          </a:p>
          <a:p>
            <a:pPr marL="342900" indent="-342900">
              <a:buAutoNum type="arabicPeriod"/>
            </a:pPr>
            <a:r>
              <a:rPr lang="en-US" u="sng" dirty="0" smtClean="0">
                <a:effectLst>
                  <a:outerShdw blurRad="38100" dist="38100" dir="2700000" algn="tl">
                    <a:srgbClr val="000000">
                      <a:alpha val="43137"/>
                    </a:srgbClr>
                  </a:outerShdw>
                </a:effectLst>
              </a:rPr>
              <a:t>The Acquisition of Florida, 1819 </a:t>
            </a:r>
            <a:r>
              <a:rPr lang="en-US" dirty="0" smtClean="0"/>
              <a:t>– Again, the United States was rapidly expanding.  Florida was a bold move into the Caribbean from a territorial standpoint. </a:t>
            </a:r>
          </a:p>
          <a:p>
            <a:pPr marL="342900" indent="-342900">
              <a:buAutoNum type="arabicPeriod"/>
            </a:pPr>
            <a:r>
              <a:rPr lang="en-US" u="sng" dirty="0" smtClean="0">
                <a:effectLst>
                  <a:outerShdw blurRad="38100" dist="38100" dir="2700000" algn="tl">
                    <a:srgbClr val="000000">
                      <a:alpha val="43137"/>
                    </a:srgbClr>
                  </a:outerShdw>
                </a:effectLst>
              </a:rPr>
              <a:t>The First Seminole War </a:t>
            </a:r>
            <a:r>
              <a:rPr lang="en-US" dirty="0" smtClean="0"/>
              <a:t>– This gives an indication to many in Latin America as to how Americans may treat governments which consist of Native American people.</a:t>
            </a:r>
          </a:p>
        </p:txBody>
      </p:sp>
    </p:spTree>
    <p:extLst>
      <p:ext uri="{BB962C8B-B14F-4D97-AF65-F5344CB8AC3E}">
        <p14:creationId xmlns:p14="http://schemas.microsoft.com/office/powerpoint/2010/main" val="14757599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77334" y="514350"/>
            <a:ext cx="3854528" cy="596896"/>
          </a:xfrm>
        </p:spPr>
        <p:txBody>
          <a:bodyPr/>
          <a:lstStyle/>
          <a:p>
            <a:r>
              <a:rPr lang="en-US" dirty="0" smtClean="0"/>
              <a:t>The Oregon Country</a:t>
            </a:r>
            <a:endParaRPr lang="en-US" dirty="0"/>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742151" y="812798"/>
            <a:ext cx="4271385" cy="5527675"/>
          </a:xfrm>
        </p:spPr>
      </p:pic>
      <p:sp>
        <p:nvSpPr>
          <p:cNvPr id="6" name="Text Placeholder 5"/>
          <p:cNvSpPr>
            <a:spLocks noGrp="1"/>
          </p:cNvSpPr>
          <p:nvPr>
            <p:ph type="body" sz="half" idx="2"/>
          </p:nvPr>
        </p:nvSpPr>
        <p:spPr>
          <a:xfrm>
            <a:off x="677334" y="1333500"/>
            <a:ext cx="3854528" cy="5079999"/>
          </a:xfrm>
        </p:spPr>
        <p:txBody>
          <a:bodyPr/>
          <a:lstStyle/>
          <a:p>
            <a:r>
              <a:rPr lang="en-US" dirty="0" smtClean="0"/>
              <a:t>The Oregon Country consisted of more territory than modern day Oregon.  The “country” consisted of all the territory in the Pacific Northwest today, including Washington, Oregon, Idaho, Montana, Vancouver Island, British Columbia, and even the panhandle of Alaska.</a:t>
            </a:r>
          </a:p>
          <a:p>
            <a:r>
              <a:rPr lang="en-US" dirty="0" smtClean="0"/>
              <a:t>The Oregon Country was claimed by four nations: </a:t>
            </a:r>
          </a:p>
          <a:p>
            <a:pPr algn="ctr"/>
            <a:r>
              <a:rPr lang="en-US" dirty="0" smtClean="0">
                <a:solidFill>
                  <a:srgbClr val="92D050"/>
                </a:solidFill>
              </a:rPr>
              <a:t>Russia </a:t>
            </a:r>
          </a:p>
          <a:p>
            <a:pPr algn="ctr"/>
            <a:r>
              <a:rPr lang="en-US" dirty="0" smtClean="0">
                <a:solidFill>
                  <a:srgbClr val="92D050"/>
                </a:solidFill>
              </a:rPr>
              <a:t>The United States of America</a:t>
            </a:r>
          </a:p>
          <a:p>
            <a:pPr algn="ctr"/>
            <a:r>
              <a:rPr lang="en-US" dirty="0" smtClean="0">
                <a:solidFill>
                  <a:srgbClr val="92D050"/>
                </a:solidFill>
              </a:rPr>
              <a:t>England</a:t>
            </a:r>
          </a:p>
          <a:p>
            <a:pPr algn="ctr"/>
            <a:r>
              <a:rPr lang="en-US" dirty="0" smtClean="0">
                <a:solidFill>
                  <a:srgbClr val="92D050"/>
                </a:solidFill>
              </a:rPr>
              <a:t>Spain</a:t>
            </a:r>
          </a:p>
          <a:p>
            <a:r>
              <a:rPr lang="en-US" dirty="0" smtClean="0">
                <a:solidFill>
                  <a:schemeClr val="tx1"/>
                </a:solidFill>
              </a:rPr>
              <a:t>None of these nations, however, had as justified a claim to the territory in the Oregon Country as its original inhabitants, Native American Indians.  Tribes like the Kwakiutl and the Nez Perce, the Shoshone and the Seattle had lived here for centuries. </a:t>
            </a:r>
          </a:p>
        </p:txBody>
      </p:sp>
    </p:spTree>
    <p:extLst>
      <p:ext uri="{BB962C8B-B14F-4D97-AF65-F5344CB8AC3E}">
        <p14:creationId xmlns:p14="http://schemas.microsoft.com/office/powerpoint/2010/main" val="31016533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Guiding Principle of the Monroe Doctrine and US Policy</a:t>
            </a:r>
            <a:endParaRPr lang="en-US"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656613" y="635004"/>
            <a:ext cx="4587039" cy="5511796"/>
          </a:xfrm>
        </p:spPr>
      </p:pic>
      <p:sp>
        <p:nvSpPr>
          <p:cNvPr id="4" name="Text Placeholder 3"/>
          <p:cNvSpPr>
            <a:spLocks noGrp="1"/>
          </p:cNvSpPr>
          <p:nvPr>
            <p:ph type="body" sz="half" idx="2"/>
          </p:nvPr>
        </p:nvSpPr>
        <p:spPr/>
        <p:txBody>
          <a:bodyPr/>
          <a:lstStyle/>
          <a:p>
            <a:r>
              <a:rPr lang="en-US" dirty="0" smtClean="0"/>
              <a:t>The key sentence here reads, “as a principle in which the rights and interests of the United States are involved, … the American continents, by the free and independent condition in which they have assumed and maintained, are henceforth not to be considered as subjects for future colonization by any European Powers…” </a:t>
            </a:r>
          </a:p>
          <a:p>
            <a:r>
              <a:rPr lang="en-US" dirty="0" smtClean="0"/>
              <a:t>In other words, the nation which would have a “sphere of influence” in the Americas was The United States of America!</a:t>
            </a:r>
            <a:endParaRPr lang="en-US" dirty="0"/>
          </a:p>
        </p:txBody>
      </p:sp>
    </p:spTree>
    <p:extLst>
      <p:ext uri="{BB962C8B-B14F-4D97-AF65-F5344CB8AC3E}">
        <p14:creationId xmlns:p14="http://schemas.microsoft.com/office/powerpoint/2010/main" val="2497017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838196"/>
          </a:xfrm>
        </p:spPr>
        <p:txBody>
          <a:bodyPr/>
          <a:lstStyle/>
          <a:p>
            <a:r>
              <a:rPr lang="en-US" dirty="0" smtClean="0"/>
              <a:t>Isolationism </a:t>
            </a:r>
            <a:r>
              <a:rPr lang="en-US" dirty="0"/>
              <a:t>T</a:t>
            </a:r>
            <a:r>
              <a:rPr lang="en-US" dirty="0" smtClean="0"/>
              <a:t>owards Europe</a:t>
            </a:r>
            <a:endParaRPr lang="en-US"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760913" y="560446"/>
            <a:ext cx="4513262" cy="5435482"/>
          </a:xfrm>
        </p:spPr>
      </p:pic>
      <p:sp>
        <p:nvSpPr>
          <p:cNvPr id="4" name="Text Placeholder 3"/>
          <p:cNvSpPr>
            <a:spLocks noGrp="1"/>
          </p:cNvSpPr>
          <p:nvPr>
            <p:ph type="body" sz="half" idx="2"/>
          </p:nvPr>
        </p:nvSpPr>
        <p:spPr>
          <a:xfrm>
            <a:off x="677334" y="2438401"/>
            <a:ext cx="3854528" cy="2923118"/>
          </a:xfrm>
        </p:spPr>
        <p:txBody>
          <a:bodyPr>
            <a:normAutofit/>
          </a:bodyPr>
          <a:lstStyle/>
          <a:p>
            <a:r>
              <a:rPr lang="en-US" dirty="0" smtClean="0"/>
              <a:t>The key line from the December 2</a:t>
            </a:r>
            <a:r>
              <a:rPr lang="en-US" baseline="30000" dirty="0" smtClean="0"/>
              <a:t>nd</a:t>
            </a:r>
            <a:r>
              <a:rPr lang="en-US" dirty="0" smtClean="0"/>
              <a:t>, 1823 Speech was: </a:t>
            </a:r>
          </a:p>
          <a:p>
            <a:r>
              <a:rPr lang="en-US" dirty="0" smtClean="0"/>
              <a:t>“Of the events in that quarter of the globe, with which we have so much intercourse and from which we derive our origin, we have always been anxious and interested spectators…” </a:t>
            </a:r>
          </a:p>
          <a:p>
            <a:r>
              <a:rPr lang="en-US" dirty="0" smtClean="0"/>
              <a:t>“In the wars of the European powers in matters relating to themselves, we have never taken any part, nor does it comport with our policy to do so.” </a:t>
            </a:r>
            <a:endParaRPr lang="en-US" dirty="0"/>
          </a:p>
        </p:txBody>
      </p:sp>
      <p:sp>
        <p:nvSpPr>
          <p:cNvPr id="6" name="Rounded Rectangle 5"/>
          <p:cNvSpPr/>
          <p:nvPr/>
        </p:nvSpPr>
        <p:spPr>
          <a:xfrm>
            <a:off x="4648200" y="5486400"/>
            <a:ext cx="4787900" cy="10414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200" dirty="0" smtClean="0"/>
              <a:t>James Monroe articulated an isolationist foreign policy towards Europeans in Europe; this was no change from the policy articulated by George Washington in the farewell address.  Colonies in America, however, were to be considered off limits to the nations of Europe. This was an assertion of American power.</a:t>
            </a:r>
          </a:p>
        </p:txBody>
      </p:sp>
    </p:spTree>
    <p:extLst>
      <p:ext uri="{BB962C8B-B14F-4D97-AF65-F5344CB8AC3E}">
        <p14:creationId xmlns:p14="http://schemas.microsoft.com/office/powerpoint/2010/main" val="22107309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The United States would view European interventions as an act of aggression!</a:t>
            </a:r>
            <a:endParaRPr lang="en-US" dirty="0"/>
          </a:p>
        </p:txBody>
      </p:sp>
      <p:sp>
        <p:nvSpPr>
          <p:cNvPr id="8" name="Content Placeholder 7"/>
          <p:cNvSpPr>
            <a:spLocks noGrp="1"/>
          </p:cNvSpPr>
          <p:nvPr>
            <p:ph sz="half" idx="1"/>
          </p:nvPr>
        </p:nvSpPr>
        <p:spPr/>
        <p:txBody>
          <a:bodyPr>
            <a:normAutofit fontScale="92500" lnSpcReduction="10000"/>
          </a:bodyPr>
          <a:lstStyle/>
          <a:p>
            <a:pPr marL="0" indent="0">
              <a:buNone/>
            </a:pPr>
            <a:r>
              <a:rPr lang="en-US" dirty="0" smtClean="0"/>
              <a:t>The </a:t>
            </a:r>
            <a:r>
              <a:rPr lang="en-US" dirty="0"/>
              <a:t>Monroe Doctrine states, </a:t>
            </a:r>
            <a:r>
              <a:rPr lang="en-US" dirty="0" smtClean="0"/>
              <a:t>“With </a:t>
            </a:r>
            <a:r>
              <a:rPr lang="en-US" dirty="0"/>
              <a:t>the existing colonies or dependencies of any European power we have not interfered and shall not interfere. But with the Governments who have declared their independence and maintain it, and whose independence we have, on great consideration and on just principles, acknowledged, we could not view any interposition for the purpose of oppressing them, or controlling in any other manner their destiny, by any European power in any other light than as the manifestation of an unfriendly disposition toward the United States</a:t>
            </a:r>
            <a:r>
              <a:rPr lang="en-US" dirty="0" smtClean="0"/>
              <a:t>.”  </a:t>
            </a:r>
            <a:endParaRPr lang="en-US" dirty="0"/>
          </a:p>
        </p:txBody>
      </p:sp>
      <p:pic>
        <p:nvPicPr>
          <p:cNvPr id="10" name="Content Placeholder 9"/>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975667" y="2160588"/>
            <a:ext cx="4633499" cy="3516311"/>
          </a:xfrm>
        </p:spPr>
      </p:pic>
    </p:spTree>
    <p:extLst>
      <p:ext uri="{BB962C8B-B14F-4D97-AF65-F5344CB8AC3E}">
        <p14:creationId xmlns:p14="http://schemas.microsoft.com/office/powerpoint/2010/main" val="1261253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Spain and Portugal were viewed as weak powers on the decline…</a:t>
            </a:r>
            <a:endParaRPr lang="en-US" dirty="0"/>
          </a:p>
        </p:txBody>
      </p:sp>
      <p:sp>
        <p:nvSpPr>
          <p:cNvPr id="3" name="Content Placeholder 2"/>
          <p:cNvSpPr>
            <a:spLocks noGrp="1"/>
          </p:cNvSpPr>
          <p:nvPr>
            <p:ph sz="half" idx="1"/>
          </p:nvPr>
        </p:nvSpPr>
        <p:spPr/>
        <p:txBody>
          <a:bodyPr>
            <a:normAutofit lnSpcReduction="10000"/>
          </a:bodyPr>
          <a:lstStyle/>
          <a:p>
            <a:pPr marL="0" indent="0">
              <a:buNone/>
            </a:pPr>
            <a:r>
              <a:rPr lang="en-US" dirty="0" smtClean="0"/>
              <a:t>Monroe recognized that civil unrest between Portugal and Spain had resulted in a weakening of their imperial powers.  In the early 1800s, revolutions led by the great Simon Bolivar had liberated nations in South America, including: </a:t>
            </a:r>
          </a:p>
          <a:p>
            <a:pPr marL="0" indent="0" algn="ctr">
              <a:buNone/>
            </a:pPr>
            <a:r>
              <a:rPr lang="en-US" dirty="0" smtClean="0">
                <a:solidFill>
                  <a:schemeClr val="accent1"/>
                </a:solidFill>
              </a:rPr>
              <a:t>Venezuela</a:t>
            </a:r>
          </a:p>
          <a:p>
            <a:pPr marL="0" indent="0" algn="ctr">
              <a:buNone/>
            </a:pPr>
            <a:r>
              <a:rPr lang="en-US" dirty="0" smtClean="0">
                <a:solidFill>
                  <a:schemeClr val="accent1"/>
                </a:solidFill>
              </a:rPr>
              <a:t>Ecuador</a:t>
            </a:r>
          </a:p>
          <a:p>
            <a:pPr marL="0" indent="0" algn="ctr">
              <a:buNone/>
            </a:pPr>
            <a:r>
              <a:rPr lang="en-US" dirty="0" smtClean="0">
                <a:solidFill>
                  <a:schemeClr val="accent1"/>
                </a:solidFill>
              </a:rPr>
              <a:t>Bolivia</a:t>
            </a:r>
          </a:p>
          <a:p>
            <a:pPr marL="0" indent="0" algn="ctr">
              <a:buNone/>
            </a:pPr>
            <a:r>
              <a:rPr lang="en-US" dirty="0" smtClean="0">
                <a:solidFill>
                  <a:schemeClr val="accent1"/>
                </a:solidFill>
              </a:rPr>
              <a:t>Peru</a:t>
            </a:r>
          </a:p>
          <a:p>
            <a:pPr marL="0" indent="0" algn="ctr">
              <a:buNone/>
            </a:pPr>
            <a:r>
              <a:rPr lang="en-US" dirty="0" smtClean="0">
                <a:solidFill>
                  <a:schemeClr val="accent1"/>
                </a:solidFill>
              </a:rPr>
              <a:t>Columbia</a:t>
            </a:r>
            <a:endParaRPr lang="en-US" dirty="0">
              <a:solidFill>
                <a:schemeClr val="accent1"/>
              </a:solidFill>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89351" y="1930400"/>
            <a:ext cx="5334001" cy="4000500"/>
          </a:xfrm>
        </p:spPr>
      </p:pic>
      <p:sp>
        <p:nvSpPr>
          <p:cNvPr id="6" name="Rounded Rectangle 5"/>
          <p:cNvSpPr/>
          <p:nvPr/>
        </p:nvSpPr>
        <p:spPr>
          <a:xfrm>
            <a:off x="4861369" y="5702300"/>
            <a:ext cx="5793931" cy="73660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r>
              <a:rPr lang="en-US" sz="1400" dirty="0" smtClean="0"/>
              <a:t>Simon Bolivar’s revolutions against Spanish rule led to anti-Colonial ideologies which were difficult to restrain.  Portugal lost its colony in Brazil in 1822; Mexico won its independence around the same time. </a:t>
            </a:r>
            <a:endParaRPr lang="en-US" sz="1400" dirty="0"/>
          </a:p>
        </p:txBody>
      </p:sp>
    </p:spTree>
    <p:extLst>
      <p:ext uri="{BB962C8B-B14F-4D97-AF65-F5344CB8AC3E}">
        <p14:creationId xmlns:p14="http://schemas.microsoft.com/office/powerpoint/2010/main" val="40574124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37124"/>
            <a:ext cx="3854528" cy="1707576"/>
          </a:xfrm>
        </p:spPr>
        <p:txBody>
          <a:bodyPr>
            <a:normAutofit/>
          </a:bodyPr>
          <a:lstStyle/>
          <a:p>
            <a:r>
              <a:rPr lang="en-US" dirty="0" smtClean="0"/>
              <a:t>The Monroe Doctrine has been invoked repeatedly by Americans to maintain our influence in Latin America. </a:t>
            </a:r>
            <a:endParaRPr lang="en-US"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31861" y="884790"/>
            <a:ext cx="6061427" cy="4893710"/>
          </a:xfrm>
        </p:spPr>
      </p:pic>
      <p:sp>
        <p:nvSpPr>
          <p:cNvPr id="6" name="Text Placeholder 5"/>
          <p:cNvSpPr>
            <a:spLocks noGrp="1"/>
          </p:cNvSpPr>
          <p:nvPr>
            <p:ph type="body" sz="half" idx="2"/>
          </p:nvPr>
        </p:nvSpPr>
        <p:spPr>
          <a:xfrm>
            <a:off x="677334" y="2159001"/>
            <a:ext cx="3854528" cy="3882360"/>
          </a:xfrm>
        </p:spPr>
        <p:txBody>
          <a:bodyPr/>
          <a:lstStyle/>
          <a:p>
            <a:pPr marL="285750" indent="-285750">
              <a:buFont typeface="Arial" panose="020B0604020202020204" pitchFamily="34" charset="0"/>
              <a:buChar char="•"/>
            </a:pPr>
            <a:r>
              <a:rPr lang="en-US" dirty="0" smtClean="0"/>
              <a:t>The settling of the disputed claims to the Oregon Territory.</a:t>
            </a:r>
          </a:p>
          <a:p>
            <a:pPr marL="285750" indent="-285750">
              <a:buFont typeface="Arial" panose="020B0604020202020204" pitchFamily="34" charset="0"/>
              <a:buChar char="•"/>
            </a:pPr>
            <a:r>
              <a:rPr lang="en-US" dirty="0" smtClean="0"/>
              <a:t>Spanish attempts to control Cuba during the late 1890s. </a:t>
            </a:r>
          </a:p>
          <a:p>
            <a:pPr marL="285750" indent="-285750">
              <a:buFont typeface="Arial" panose="020B0604020202020204" pitchFamily="34" charset="0"/>
              <a:buChar char="•"/>
            </a:pPr>
            <a:r>
              <a:rPr lang="en-US" dirty="0" smtClean="0"/>
              <a:t>The Roosevelt Corollary, added to the Monroe Doctrine during the early 1900s. </a:t>
            </a:r>
          </a:p>
          <a:p>
            <a:pPr marL="285750" indent="-285750">
              <a:buFont typeface="Arial" panose="020B0604020202020204" pitchFamily="34" charset="0"/>
              <a:buChar char="•"/>
            </a:pPr>
            <a:r>
              <a:rPr lang="en-US" dirty="0" smtClean="0"/>
              <a:t>The construction of the Panama Canal. </a:t>
            </a:r>
          </a:p>
          <a:p>
            <a:pPr marL="285750" indent="-285750">
              <a:buFont typeface="Arial" panose="020B0604020202020204" pitchFamily="34" charset="0"/>
              <a:buChar char="•"/>
            </a:pPr>
            <a:r>
              <a:rPr lang="en-US" dirty="0" smtClean="0"/>
              <a:t>The Bay of Pigs Invasion and The Cuban Missile Crisis. </a:t>
            </a:r>
          </a:p>
          <a:p>
            <a:pPr marL="285750" indent="-285750">
              <a:buFont typeface="Arial" panose="020B0604020202020204" pitchFamily="34" charset="0"/>
              <a:buChar char="•"/>
            </a:pPr>
            <a:r>
              <a:rPr lang="en-US" dirty="0" smtClean="0"/>
              <a:t>The Invasion of Panama. </a:t>
            </a:r>
          </a:p>
          <a:p>
            <a:pPr marL="285750" indent="-285750">
              <a:buFont typeface="Arial" panose="020B0604020202020204" pitchFamily="34" charset="0"/>
              <a:buChar char="•"/>
            </a:pPr>
            <a:r>
              <a:rPr lang="en-US" dirty="0" smtClean="0"/>
              <a:t>Interventions in Haiti, Dominican Republic, Nicaragua, Honduras, and Mexico throughout the 19</a:t>
            </a:r>
            <a:r>
              <a:rPr lang="en-US" baseline="30000" dirty="0" smtClean="0"/>
              <a:t>th</a:t>
            </a:r>
            <a:r>
              <a:rPr lang="en-US" dirty="0" smtClean="0"/>
              <a:t> Century. </a:t>
            </a:r>
            <a:endParaRPr lang="en-US" dirty="0"/>
          </a:p>
        </p:txBody>
      </p:sp>
    </p:spTree>
    <p:extLst>
      <p:ext uri="{BB962C8B-B14F-4D97-AF65-F5344CB8AC3E}">
        <p14:creationId xmlns:p14="http://schemas.microsoft.com/office/powerpoint/2010/main" val="11904849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The Monroe Doctrine in Political Cartoons – Interpreting Primary Sources</a:t>
            </a:r>
            <a:endParaRPr lang="en-US" dirty="0"/>
          </a:p>
        </p:txBody>
      </p:sp>
      <p:sp>
        <p:nvSpPr>
          <p:cNvPr id="6" name="Text Placeholder 5"/>
          <p:cNvSpPr>
            <a:spLocks noGrp="1"/>
          </p:cNvSpPr>
          <p:nvPr>
            <p:ph type="body" idx="1"/>
          </p:nvPr>
        </p:nvSpPr>
        <p:spPr/>
        <p:txBody>
          <a:bodyPr/>
          <a:lstStyle/>
          <a:p>
            <a:r>
              <a:rPr lang="en-US" dirty="0" smtClean="0"/>
              <a:t>Explicating Political Cartoons and Understanding Symbolism</a:t>
            </a:r>
            <a:endParaRPr lang="en-US" dirty="0"/>
          </a:p>
        </p:txBody>
      </p:sp>
    </p:spTree>
    <p:extLst>
      <p:ext uri="{BB962C8B-B14F-4D97-AF65-F5344CB8AC3E}">
        <p14:creationId xmlns:p14="http://schemas.microsoft.com/office/powerpoint/2010/main" val="36682504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677334" y="352800"/>
            <a:ext cx="3854528" cy="1920499"/>
          </a:xfrm>
        </p:spPr>
        <p:txBody>
          <a:bodyPr>
            <a:normAutofit fontScale="90000"/>
          </a:bodyPr>
          <a:lstStyle/>
          <a:p>
            <a:r>
              <a:rPr lang="en-US" dirty="0" smtClean="0"/>
              <a:t>How do European nations symbolize by the figures on the left of the cartoon appear to be reacting to Uncle Sam’s “America for Americans” posting?   Who is Uncle Sam protecting? </a:t>
            </a:r>
            <a:endParaRPr lang="en-US" dirty="0"/>
          </a:p>
        </p:txBody>
      </p:sp>
      <p:pic>
        <p:nvPicPr>
          <p:cNvPr id="11" name="Content Placeholder 10"/>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811713" y="992034"/>
            <a:ext cx="7081554" cy="4862666"/>
          </a:xfrm>
        </p:spPr>
      </p:pic>
      <p:sp>
        <p:nvSpPr>
          <p:cNvPr id="10" name="Text Placeholder 9"/>
          <p:cNvSpPr>
            <a:spLocks noGrp="1"/>
          </p:cNvSpPr>
          <p:nvPr>
            <p:ph type="body" sz="half" idx="2"/>
          </p:nvPr>
        </p:nvSpPr>
        <p:spPr>
          <a:xfrm>
            <a:off x="677334" y="2451100"/>
            <a:ext cx="3854528" cy="3403599"/>
          </a:xfrm>
        </p:spPr>
        <p:txBody>
          <a:bodyPr/>
          <a:lstStyle/>
          <a:p>
            <a:r>
              <a:rPr lang="en-US" dirty="0" smtClean="0"/>
              <a:t>European nations were not happy about the Monroe Doctrine.  Most nations viewed it as posturing by the United States, and the most powerful nations in Europe – France and England – simply dismissed the remarks as idle talk from the American President.  But nations like Spain and Portugal – who had colonies that were actively in rebellion or had recently lost colonies who were now fledgling democracies in their own right – were concerned.  </a:t>
            </a:r>
          </a:p>
          <a:p>
            <a:r>
              <a:rPr lang="en-US" dirty="0" smtClean="0"/>
              <a:t>The nations that the United States sought to protect included the new republics of South America, Brazil, and Mexico – among others. </a:t>
            </a:r>
            <a:endParaRPr lang="en-US" dirty="0"/>
          </a:p>
        </p:txBody>
      </p:sp>
    </p:spTree>
    <p:extLst>
      <p:ext uri="{BB962C8B-B14F-4D97-AF65-F5344CB8AC3E}">
        <p14:creationId xmlns:p14="http://schemas.microsoft.com/office/powerpoint/2010/main" val="94597819"/>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8C59B386-999D-4CB6-B907-9F3997C027CC}"/>
    </a:ext>
  </a:extLst>
</a:theme>
</file>

<file path=docProps/app.xml><?xml version="1.0" encoding="utf-8"?>
<Properties xmlns="http://schemas.openxmlformats.org/officeDocument/2006/extended-properties" xmlns:vt="http://schemas.openxmlformats.org/officeDocument/2006/docPropsVTypes">
  <Template>Facet</Template>
  <TotalTime>85</TotalTime>
  <Words>1246</Words>
  <Application>Microsoft Office PowerPoint</Application>
  <PresentationFormat>Widescreen</PresentationFormat>
  <Paragraphs>51</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Trebuchet MS</vt:lpstr>
      <vt:lpstr>Wingdings 3</vt:lpstr>
      <vt:lpstr>Facet</vt:lpstr>
      <vt:lpstr>The Monroe Doctrine</vt:lpstr>
      <vt:lpstr>The Oregon Country</vt:lpstr>
      <vt:lpstr>The Guiding Principle of the Monroe Doctrine and US Policy</vt:lpstr>
      <vt:lpstr>Isolationism Towards Europe</vt:lpstr>
      <vt:lpstr>The United States would view European interventions as an act of aggression!</vt:lpstr>
      <vt:lpstr>Spain and Portugal were viewed as weak powers on the decline…</vt:lpstr>
      <vt:lpstr>The Monroe Doctrine has been invoked repeatedly by Americans to maintain our influence in Latin America. </vt:lpstr>
      <vt:lpstr>The Monroe Doctrine in Political Cartoons – Interpreting Primary Sources</vt:lpstr>
      <vt:lpstr>How do European nations symbolize by the figures on the left of the cartoon appear to be reacting to Uncle Sam’s “America for Americans” posting?   Who is Uncle Sam protecting? </vt:lpstr>
      <vt:lpstr>Where, specifically are Uncle Sam’s feet planted in this political cartoon?  Why is he carrying a large billy club?  Would Latin American nations welcome this kind of protection, or might they have had reservations? </vt:lpstr>
      <vt:lpstr>What analogy is being used to represent the Monroe Doctrine in this political cartoon?  Should the Monroe Doctrine be viewed as a threat or a challenge to other nations? </vt:lpstr>
      <vt:lpstr>Which accomplishments on the banner are most closely related to James Monroe’s decision to issue the Monroe Doctrine in 1823?</vt:lpstr>
    </vt:vector>
  </TitlesOfParts>
  <Company>Virginia Beach City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Monroe Doctrine</dc:title>
  <dc:creator>Adam Henry</dc:creator>
  <cp:lastModifiedBy>Adam Henry</cp:lastModifiedBy>
  <cp:revision>9</cp:revision>
  <dcterms:created xsi:type="dcterms:W3CDTF">2015-12-02T13:56:16Z</dcterms:created>
  <dcterms:modified xsi:type="dcterms:W3CDTF">2015-12-02T15:22:12Z</dcterms:modified>
</cp:coreProperties>
</file>